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Sniglet"/>
      <p:regular r:id="rId19"/>
    </p:embeddedFont>
    <p:embeddedFont>
      <p:font typeface="Bangers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ngers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niglet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59f3e389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959f3e38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9c43847c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9c43847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59f3e389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59f3e38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9c43847ca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9c43847c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59f3e38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59f3e3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70b5c34f4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70b5c34f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59f3e389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59f3e38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70b5c34f4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70b5c34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c43847ca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c43847c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315275" y="9212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1010475" y="6164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4" name="Google Shape;14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 flipH="1" rot="169468">
            <a:off x="3608972" y="6461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 flipH="1" rot="169468">
            <a:off x="3380372" y="4175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20" name="Google Shape;20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992350" y="3777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1763750" y="-11462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25" name="Google Shape;25;p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Google Shape;27;p5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8" name="Google Shape;28;p5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1" name="Google Shape;31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Google Shape;33;p6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4" name="Google Shape;34;p6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8" name="Google Shape;38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Google Shape;40;p7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46" name="Google Shape;46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Google Shape;48;p8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9" name="Google Shape;49;p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51" name="Google Shape;51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3" name="Google Shape;53;p9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4" name="Google Shape;54;p9"/>
          <p:cNvSpPr txBox="1"/>
          <p:nvPr>
            <p:ph idx="1" type="body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56" name="Google Shape;56;p10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0A7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doe.in.gov/tech-plan/2018-tech-plan-data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OtIiU1rEWwg44EmghbU6pH-scoLDavm_/view?usp=sharing" TargetMode="External"/><Relationship Id="rId4" Type="http://schemas.openxmlformats.org/officeDocument/2006/relationships/hyperlink" Target="https://www.imsglobal.org/metropolitan-school-district-wayne-township-procurement-resource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edsurge.com/research/guides/what-does-it-take-to-make-interoperability-work-in-k-12-education" TargetMode="External"/><Relationship Id="rId4" Type="http://schemas.openxmlformats.org/officeDocument/2006/relationships/hyperlink" Target="https://www.edweek.org/ew/articles/technology/2018/10/31/lack-of-clear-standards-and-money-trips.html" TargetMode="External"/><Relationship Id="rId5" Type="http://schemas.openxmlformats.org/officeDocument/2006/relationships/hyperlink" Target="https://www.edweek.org/ew/articles/technology/2018/10/31/lack-of-clear-standards-and-money-trips.html" TargetMode="External"/><Relationship Id="rId6" Type="http://schemas.openxmlformats.org/officeDocument/2006/relationships/hyperlink" Target="https://www.edweek.org/ew/articles/technology/2018/10/31/lack-of-clear-standards-and-money-trips.html" TargetMode="External"/><Relationship Id="rId7" Type="http://schemas.openxmlformats.org/officeDocument/2006/relationships/hyperlink" Target="https://www.edweek.org/ew/collections/digital-interoperability/index.html" TargetMode="External"/><Relationship Id="rId8" Type="http://schemas.openxmlformats.org/officeDocument/2006/relationships/hyperlink" Target="https://www.edweek.org/ew/articles/technology/2018/10/31/even-for-districts-leading-interoperability-push-journey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6PlDvamYVw4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doe.in.gov/link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urvey.k12insight.com/survey.aspx?k=SsSSTQQsRTsPsPsP&amp;lang=0&amp;data=" TargetMode="External"/><Relationship Id="rId4" Type="http://schemas.openxmlformats.org/officeDocument/2006/relationships/image" Target="../media/image1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osn.org/sites/default/files/Interoperability%20Maturity%20Model%20Chart_Final%20April%202019.pdf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hyperlink" Target="https://www.imsglobal.org/initiative/ecosystem-learning-platforms-apps-and-tools" TargetMode="External"/><Relationship Id="rId13" Type="http://schemas.openxmlformats.org/officeDocument/2006/relationships/image" Target="../media/image18.png"/><Relationship Id="rId12" Type="http://schemas.openxmlformats.org/officeDocument/2006/relationships/hyperlink" Target="https://www.cosn.org/focus-areas/it-management/interoperability-standard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gif"/><Relationship Id="rId4" Type="http://schemas.openxmlformats.org/officeDocument/2006/relationships/hyperlink" Target="https://www.projunicorn.org/for-districts-schools-leas" TargetMode="External"/><Relationship Id="rId9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hyperlink" Target="https://www.msdf.org/blog/2017/02/data-interoperability-promise-isnt-boring/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s://www.ed-fi.org/what-is-ed-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C4CA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ctrTitle"/>
          </p:nvPr>
        </p:nvSpPr>
        <p:spPr>
          <a:xfrm>
            <a:off x="2247375" y="2068625"/>
            <a:ext cx="4958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Our Continued Journey toward Data Interoperability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http://bit.ly/JourneyTowardInterop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Digital Content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Data Connectivity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Data Integration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Authentication, Authorization, and Identity Management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Eight Key Areas of Interoperability Standards</a:t>
            </a:r>
            <a:endParaRPr/>
          </a:p>
        </p:txBody>
      </p:sp>
      <p:sp>
        <p:nvSpPr>
          <p:cNvPr id="124" name="Google Shape;124;p20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Portals and Portlets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File Sharing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Network Infrastructure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Digital Accessibility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110" y="462075"/>
            <a:ext cx="6228125" cy="34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2134050" y="4231550"/>
            <a:ext cx="48759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angers"/>
                <a:ea typeface="Bangers"/>
                <a:cs typeface="Bangers"/>
                <a:sym typeface="Bangers"/>
              </a:rPr>
              <a:t>Digital Content</a:t>
            </a:r>
            <a:endParaRPr sz="30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2748275" y="1947100"/>
            <a:ext cx="3770700" cy="16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MSD of Steuben County Instructional Materials Adoption Guidelines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MSD of Wayne Township Guide and Flow Chart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500" y="1475900"/>
            <a:ext cx="5970400" cy="10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1386200" y="2760225"/>
            <a:ext cx="61770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Authentication, Authorization, 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and identity Management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Rostering and SSO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AD90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Resources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1052050" y="1545950"/>
            <a:ext cx="69681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What Does It Take to Make Data Interoperability Work in K-12 Education?</a:t>
            </a:r>
            <a:endParaRPr b="1" sz="1550"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Lack of Clear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Standards</a:t>
            </a:r>
            <a:r>
              <a:rPr lang="en" sz="2400" u="sng">
                <a:solidFill>
                  <a:schemeClr val="hlink"/>
                </a:solidFill>
                <a:hlinkClick r:id="rId6"/>
              </a:rPr>
              <a:t>, and Money, Trips Up District Tech Leaders on Interoperability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 u="sng">
                <a:solidFill>
                  <a:schemeClr val="hlink"/>
                </a:solidFill>
                <a:hlinkClick r:id="rId7"/>
              </a:rPr>
              <a:t>Unchaining Digital Data: K-12 Interoperability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 u="sng">
                <a:solidFill>
                  <a:schemeClr val="hlink"/>
                </a:solidFill>
                <a:hlinkClick r:id="rId8"/>
              </a:rPr>
              <a:t>Even for Districts Leading Interoperability Push, journey Is Just Beginning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4294967295" type="ctrTitle"/>
          </p:nvPr>
        </p:nvSpPr>
        <p:spPr>
          <a:xfrm>
            <a:off x="762000" y="2471150"/>
            <a:ext cx="42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000000"/>
                </a:solidFill>
              </a:rPr>
              <a:t>Hello!</a:t>
            </a:r>
            <a:endParaRPr sz="12000">
              <a:solidFill>
                <a:srgbClr val="000000"/>
              </a:solidFill>
            </a:endParaRPr>
          </a:p>
        </p:txBody>
      </p:sp>
      <p:sp>
        <p:nvSpPr>
          <p:cNvPr id="67" name="Google Shape;67;p12"/>
          <p:cNvSpPr txBox="1"/>
          <p:nvPr>
            <p:ph idx="4294967295" type="subTitle"/>
          </p:nvPr>
        </p:nvSpPr>
        <p:spPr>
          <a:xfrm>
            <a:off x="762000" y="3296875"/>
            <a:ext cx="7590300" cy="14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 am Chantell Manahan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I am the Technology Director at MSD of Steuben County in Angola, IN.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You can find me at @leadlaughlearn    cmanahan@msdsc.us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68" name="Google Shape;68;p12"/>
          <p:cNvPicPr preferRelativeResize="0"/>
          <p:nvPr/>
        </p:nvPicPr>
        <p:blipFill rotWithShape="1">
          <a:blip r:embed="rId3">
            <a:alphaModFix/>
          </a:blip>
          <a:srcRect b="35290" l="-9130" r="9130" t="8459"/>
          <a:stretch/>
        </p:blipFill>
        <p:spPr>
          <a:xfrm>
            <a:off x="4600000" y="453875"/>
            <a:ext cx="2494200" cy="24942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9" name="Google Shape;6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537" y="243325"/>
            <a:ext cx="1059825" cy="10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2800" y="1575950"/>
            <a:ext cx="1269300" cy="12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7750" y="2740988"/>
            <a:ext cx="23431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Curriculum/Testing Platforms</a:t>
            </a: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75" y="2635349"/>
            <a:ext cx="3149175" cy="22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SIS Transition/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that Data!</a:t>
            </a: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575" y="1659550"/>
            <a:ext cx="2861274" cy="28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2905800" y="942025"/>
            <a:ext cx="3332400" cy="22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A52"/>
                </a:solidFill>
              </a:rPr>
              <a:t>the seamless, secure and controlled exchange of data between different applications and technologies</a:t>
            </a:r>
            <a:endParaRPr/>
          </a:p>
        </p:txBody>
      </p:sp>
      <p:pic>
        <p:nvPicPr>
          <p:cNvPr descr="Join the League of Innovative Schools in the movement to advance data interoperability in public education. Visit us at http://digitalpromise.org/di." id="89" name="Google Shape;89;p15" title="Learn More About Data Interoperabil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925" y="3078450"/>
            <a:ext cx="2753400" cy="20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0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2905800" y="1802700"/>
            <a:ext cx="3332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IDOE LINK Initiative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225" y="2512950"/>
            <a:ext cx="1967550" cy="1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2905800" y="2917250"/>
            <a:ext cx="3332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Where are we? Take the </a:t>
            </a:r>
            <a:r>
              <a:rPr lang="en" sz="3600" u="sng">
                <a:solidFill>
                  <a:schemeClr val="hlink"/>
                </a:solidFill>
                <a:hlinkClick r:id="rId3"/>
              </a:rPr>
              <a:t>Quiz</a:t>
            </a:r>
            <a:r>
              <a:rPr lang="en" sz="3600"/>
              <a:t>!</a:t>
            </a:r>
            <a:endParaRPr sz="3600"/>
          </a:p>
        </p:txBody>
      </p:sp>
      <p:pic>
        <p:nvPicPr>
          <p:cNvPr descr="Searching Looking GIF - Searching Looking CheckingOut GIFs"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3313" y="1181600"/>
            <a:ext cx="2897375" cy="16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650" y="152400"/>
            <a:ext cx="63006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A3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2905800" y="1466725"/>
            <a:ext cx="3332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086" y="2393350"/>
            <a:ext cx="3081826" cy="12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2000" y="366125"/>
            <a:ext cx="119062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625" y="4219200"/>
            <a:ext cx="2540175" cy="7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152400"/>
            <a:ext cx="2251230" cy="1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12909" y="4219199"/>
            <a:ext cx="2907541" cy="7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85330" y="1124700"/>
            <a:ext cx="2773354" cy="11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